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RCOS">
    <p:bg>
      <p:bgPr>
        <a:solidFill>
          <a:srgbClr val="0C11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256032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D69A45"/>
                </a:solidFill>
              </a:rPr>
              <a:t>ARCOS FPS  •  REVISED CONCEPT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21792" y="6473952"/>
            <a:ext cx="10954512" cy="0"/>
          </a:xfrm>
          <a:prstGeom prst="line">
            <a:avLst/>
          </a:prstGeom>
          <a:noFill/>
          <a:ln w="8890">
            <a:solidFill>
              <a:srgbClr val="566466">
                <a:alpha val="38000"/>
              </a:srgbClr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projects/arcos-fps/docs/captures/pitch-v2/arcos-pitch-v2-cover-choic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011">
              <a:alpha val="72000"/>
            </a:srgbClr>
          </a:solidFill>
          <a:ln w="12700">
            <a:solidFill>
              <a:srgbClr val="091011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692640" y="530352"/>
            <a:ext cx="1828800" cy="310896"/>
          </a:xfrm>
          <a:prstGeom prst="rect">
            <a:avLst/>
          </a:prstGeom>
          <a:solidFill>
            <a:srgbClr val="0C1112">
              <a:alpha val="92000"/>
            </a:srgbClr>
          </a:solidFill>
          <a:ln w="7620">
            <a:solidFill>
              <a:srgbClr val="E0A24C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57232" y="612648"/>
            <a:ext cx="1499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40" kern="0" dirty="0">
                <a:solidFill>
                  <a:srgbClr val="E0A24C"/>
                </a:solidFill>
              </a:rPr>
              <a:t>CONCEPT ART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658368" y="1051560"/>
            <a:ext cx="63093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ARCOS FPS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694944" y="1993392"/>
            <a:ext cx="6309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40" kern="0" dirty="0">
                <a:solidFill>
                  <a:srgbClr val="E0A24C"/>
                </a:solidFill>
              </a:rPr>
              <a:t>REOPEN THE CINDERWELL PASSAGE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94944" y="2514600"/>
            <a:ext cx="5120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2E8D6"/>
                </a:solidFill>
              </a:rPr>
              <a:t>A mobile-first combat-puzzle FPS about revealing hidden fire, moving cover, and choosing how fast to advance.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694944" y="6108192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A9B4B2"/>
                </a:solidFill>
              </a:rPr>
              <a:t>REVISED CONCEPT  •  AUGUST 2026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projects/arcos-fps/docs/captures/pitch-v2/arcos-pitch-v2-reve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011">
              <a:alpha val="55000"/>
            </a:srgbClr>
          </a:solidFill>
          <a:ln w="12700">
            <a:solidFill>
              <a:srgbClr val="091011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692640" y="530352"/>
            <a:ext cx="1828800" cy="310896"/>
          </a:xfrm>
          <a:prstGeom prst="rect">
            <a:avLst/>
          </a:prstGeom>
          <a:solidFill>
            <a:srgbClr val="0C1112">
              <a:alpha val="92000"/>
            </a:srgbClr>
          </a:solidFill>
          <a:ln w="7620">
            <a:solidFill>
              <a:srgbClr val="E0A24C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57232" y="612648"/>
            <a:ext cx="1499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40" kern="0" dirty="0">
                <a:solidFill>
                  <a:srgbClr val="E0A24C"/>
                </a:solidFill>
              </a:rPr>
              <a:t>CONCEPT ART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640080" y="667512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70" kern="0" dirty="0">
                <a:solidFill>
                  <a:srgbClr val="E0A24C"/>
                </a:solidFill>
              </a:rPr>
              <a:t>THE MVP PROOF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58368" y="1261872"/>
            <a:ext cx="713232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PASSAGE.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UNSEEN FIRING LANE.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MEANINGFUL CHOICE.</a:t>
            </a:r>
            <a:endParaRPr lang="en-US" sz="3400" dirty="0"/>
          </a:p>
        </p:txBody>
      </p:sp>
      <p:sp>
        <p:nvSpPr>
          <p:cNvPr id="8" name="Text 5"/>
          <p:cNvSpPr/>
          <p:nvPr/>
        </p:nvSpPr>
        <p:spPr>
          <a:xfrm>
            <a:off x="694944" y="3730752"/>
            <a:ext cx="589788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2E8D6"/>
                </a:solidFill>
              </a:rPr>
              <a:t>A 5–8 minute mobile-first slice proves reciprocal reveal, paired projectile traces, Route-line traversal, light-versus-heavy cover, Cinderwake pressure, scarce shots, and arrival at the Warden.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94944" y="5797296"/>
            <a:ext cx="7955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70" kern="0" dirty="0">
                <a:solidFill>
                  <a:srgbClr val="E0A24C"/>
                </a:solidFill>
              </a:rPr>
              <a:t>READ THE ROUTE.  REVEAL THE THREAT.  REOPEN THE PASSAGE.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67512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70" kern="0" dirty="0">
                <a:solidFill>
                  <a:srgbClr val="E0A24C"/>
                </a:solidFill>
              </a:rPr>
              <a:t>THE PLAYER FANTASY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621792" y="1005840"/>
            <a:ext cx="10927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are a Route Keeper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B2"/>
                </a:solidFill>
              </a:rPr>
              <a:t>A ruined passage is not crossed by firepower alone. Read its danger, reshape its geometry, and reopen the road.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58368" y="2816352"/>
            <a:ext cx="3383280" cy="2148840"/>
          </a:xfrm>
          <a:prstGeom prst="roundRect">
            <a:avLst>
              <a:gd name="adj" fmla="val 2128"/>
            </a:avLst>
          </a:prstGeom>
          <a:solidFill>
            <a:srgbClr val="151C1D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318211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READ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32688" y="3584448"/>
            <a:ext cx="2798064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F2E8D6"/>
                </a:solidFill>
              </a:rPr>
              <a:t>The scout gives partial intelligence—not answers.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453128" y="2816352"/>
            <a:ext cx="3383280" cy="2148840"/>
          </a:xfrm>
          <a:prstGeom prst="roundRect">
            <a:avLst>
              <a:gd name="adj" fmla="val 2128"/>
            </a:avLst>
          </a:prstGeom>
          <a:solidFill>
            <a:srgbClr val="203235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27448" y="318211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RESHAPE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727448" y="3584448"/>
            <a:ext cx="2798064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F2E8D6"/>
                </a:solidFill>
              </a:rPr>
              <a:t>Pull yourself, move cover, and clear the route.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8247888" y="2816352"/>
            <a:ext cx="3383280" cy="2148840"/>
          </a:xfrm>
          <a:prstGeom prst="roundRect">
            <a:avLst>
              <a:gd name="adj" fmla="val 2128"/>
            </a:avLst>
          </a:prstGeom>
          <a:solidFill>
            <a:srgbClr val="151C1D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22208" y="318211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ENDURE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522208" y="3584448"/>
            <a:ext cx="2798064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F2E8D6"/>
                </a:solidFill>
              </a:rPr>
              <a:t>Outrun the Cinderwake while unseen defenders fire.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2057400" y="5650992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0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Hollow Warden waits at the end as the only required visible enemy.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67512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70" kern="0" dirty="0">
                <a:solidFill>
                  <a:srgbClr val="E0A24C"/>
                </a:solidFill>
              </a:rPr>
              <a:t>THE REPEATABLE RHYTHM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621792" y="1005840"/>
            <a:ext cx="10927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 briefly. Commit completely.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B2"/>
                </a:solidFill>
              </a:rPr>
              <a:t>Every section converts incomplete information into a physical route decision.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75488" y="2788920"/>
            <a:ext cx="2075688" cy="2148840"/>
          </a:xfrm>
          <a:prstGeom prst="roundRect">
            <a:avLst>
              <a:gd name="adj" fmla="val 2203"/>
            </a:avLst>
          </a:prstGeom>
          <a:solidFill>
            <a:srgbClr val="151C1D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305409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0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133856" y="3145536"/>
            <a:ext cx="1207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F2E8D6"/>
                </a:solidFill>
              </a:rPr>
              <a:t>READ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76656" y="3803904"/>
            <a:ext cx="1664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A9B4B2"/>
                </a:solidFill>
              </a:rPr>
              <a:t>Study the scout map.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2816352" y="2788920"/>
            <a:ext cx="2075688" cy="2148840"/>
          </a:xfrm>
          <a:prstGeom prst="roundRect">
            <a:avLst>
              <a:gd name="adj" fmla="val 2203"/>
            </a:avLst>
          </a:prstGeom>
          <a:solidFill>
            <a:srgbClr val="203235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99232" y="305409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0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3474720" y="3145536"/>
            <a:ext cx="1207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F2E8D6"/>
                </a:solidFill>
              </a:rPr>
              <a:t>REVEAL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017520" y="3803904"/>
            <a:ext cx="1664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A9B4B2"/>
                </a:solidFill>
              </a:rPr>
              <a:t>Risk exposure to locate fire.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157216" y="2788920"/>
            <a:ext cx="2075688" cy="2148840"/>
          </a:xfrm>
          <a:prstGeom prst="roundRect">
            <a:avLst>
              <a:gd name="adj" fmla="val 2203"/>
            </a:avLst>
          </a:prstGeom>
          <a:solidFill>
            <a:srgbClr val="151C1D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40096" y="305409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0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5815584" y="3145536"/>
            <a:ext cx="1207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F2E8D6"/>
                </a:solidFill>
              </a:rPr>
              <a:t>MOVE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58384" y="3803904"/>
            <a:ext cx="1664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A9B4B2"/>
                </a:solidFill>
              </a:rPr>
              <a:t>Tether and reposition cover.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498080" y="2788920"/>
            <a:ext cx="2075688" cy="2148840"/>
          </a:xfrm>
          <a:prstGeom prst="roundRect">
            <a:avLst>
              <a:gd name="adj" fmla="val 2203"/>
            </a:avLst>
          </a:prstGeom>
          <a:solidFill>
            <a:srgbClr val="151C1D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0" y="305409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0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8156448" y="3145536"/>
            <a:ext cx="1207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F2E8D6"/>
                </a:solidFill>
              </a:rPr>
              <a:t>SURVIVE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699248" y="3803904"/>
            <a:ext cx="1664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A9B4B2"/>
                </a:solidFill>
              </a:rPr>
              <a:t>Read the bolt and ground trace.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9838944" y="2788920"/>
            <a:ext cx="2075688" cy="2148840"/>
          </a:xfrm>
          <a:prstGeom prst="roundRect">
            <a:avLst>
              <a:gd name="adj" fmla="val 2203"/>
            </a:avLst>
          </a:prstGeom>
          <a:solidFill>
            <a:srgbClr val="151C1D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21824" y="305409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0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10497312" y="3145536"/>
            <a:ext cx="1207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F2E8D6"/>
                </a:solidFill>
              </a:rPr>
              <a:t>STRIKE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040112" y="3803904"/>
            <a:ext cx="1664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A9B4B2"/>
                </a:solidFill>
              </a:rPr>
              <a:t>Spend scarce shots—or save them.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536192" y="555955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80" kern="0" dirty="0">
                <a:solidFill>
                  <a:srgbClr val="E0A24C"/>
                </a:solidFill>
              </a:rPr>
              <a:t>READ  →  REVEAL  →  MOVE  →  SURVIVE  →  STRIKE  →  ADVANCE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projects/arcos-fps/docs/captures/pitch-v2/arcos-pitch-v2-reve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011">
              <a:alpha val="72000"/>
            </a:srgbClr>
          </a:solidFill>
          <a:ln w="12700">
            <a:solidFill>
              <a:srgbClr val="091011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692640" y="530352"/>
            <a:ext cx="1828800" cy="310896"/>
          </a:xfrm>
          <a:prstGeom prst="rect">
            <a:avLst/>
          </a:prstGeom>
          <a:solidFill>
            <a:srgbClr val="0C1112">
              <a:alpha val="92000"/>
            </a:srgbClr>
          </a:solidFill>
          <a:ln w="7620">
            <a:solidFill>
              <a:srgbClr val="E0A24C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57232" y="612648"/>
            <a:ext cx="1499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40" kern="0" dirty="0">
                <a:solidFill>
                  <a:srgbClr val="E0A24C"/>
                </a:solidFill>
              </a:rPr>
              <a:t>CONCEPT ART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640080" y="667512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70" kern="0" dirty="0">
                <a:solidFill>
                  <a:srgbClr val="E0A24C"/>
                </a:solidFill>
              </a:rPr>
              <a:t>SIGNATURE TENSION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21792" y="1005840"/>
            <a:ext cx="10927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Information has a cost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640080" y="178308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B2"/>
                </a:solidFill>
              </a:rPr>
              <a:t>The defenders stay unseen. Peeking or casting a Route-line pulse reveals a firing aperture—but lets it acquire you.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58368" y="4087368"/>
            <a:ext cx="3337560" cy="1353312"/>
          </a:xfrm>
          <a:prstGeom prst="roundRect">
            <a:avLst>
              <a:gd name="adj" fmla="val 3378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425696" y="4087368"/>
            <a:ext cx="3337560" cy="1353312"/>
          </a:xfrm>
          <a:prstGeom prst="roundRect">
            <a:avLst>
              <a:gd name="adj" fmla="val 3378"/>
            </a:avLst>
          </a:prstGeom>
          <a:solidFill>
            <a:srgbClr val="17383B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193024" y="4087368"/>
            <a:ext cx="3337560" cy="1353312"/>
          </a:xfrm>
          <a:prstGeom prst="roundRect">
            <a:avLst>
              <a:gd name="adj" fmla="val 3378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4370832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UNCERTAIN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896112" y="4700016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2E8D6"/>
                </a:solidFill>
              </a:rPr>
              <a:t>The scout marks a probable threat zone.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663440" y="4370832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RECIPROCAL REVEAL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4663440" y="4700016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2E8D6"/>
                </a:solidFill>
              </a:rPr>
              <a:t>You locate the aperture; it locates you.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8430768" y="4370832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COMMIT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430768" y="4700016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2E8D6"/>
                </a:solidFill>
              </a:rPr>
              <a:t>Move cover, change route, or prepare to dodge.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projects/arcos-fps/docs/captures/pitch-v2/arcos-pitch-v2-projectile-rea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011">
              <a:alpha val="77000"/>
            </a:srgbClr>
          </a:solidFill>
          <a:ln w="12700">
            <a:solidFill>
              <a:srgbClr val="091011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692640" y="530352"/>
            <a:ext cx="1828800" cy="310896"/>
          </a:xfrm>
          <a:prstGeom prst="rect">
            <a:avLst/>
          </a:prstGeom>
          <a:solidFill>
            <a:srgbClr val="0C1112">
              <a:alpha val="92000"/>
            </a:srgbClr>
          </a:solidFill>
          <a:ln w="7620">
            <a:solidFill>
              <a:srgbClr val="E0A24C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57232" y="612648"/>
            <a:ext cx="1499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40" kern="0" dirty="0">
                <a:solidFill>
                  <a:srgbClr val="E0A24C"/>
                </a:solidFill>
              </a:rPr>
              <a:t>CONCEPT ART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640080" y="667512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70" kern="0" dirty="0">
                <a:solidFill>
                  <a:srgbClr val="E0A24C"/>
                </a:solidFill>
              </a:rPr>
              <a:t>READABLE UNSEEN FIRE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21792" y="1005840"/>
            <a:ext cx="10927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moving traces reveal the source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640080" y="178308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B2"/>
                </a:solidFill>
              </a:rPr>
              <a:t>The airborne bolt and its ground reflection or shadow communicate direction, distance, and height—without a minion model.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58368" y="4736592"/>
            <a:ext cx="3200400" cy="1143000"/>
          </a:xfrm>
          <a:prstGeom prst="roundRect">
            <a:avLst>
              <a:gd name="adj" fmla="val 4000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498848" y="4736592"/>
            <a:ext cx="3200400" cy="1143000"/>
          </a:xfrm>
          <a:prstGeom prst="roundRect">
            <a:avLst>
              <a:gd name="adj" fmla="val 4000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339328" y="4736592"/>
            <a:ext cx="3200400" cy="1143000"/>
          </a:xfrm>
          <a:prstGeom prst="roundRect">
            <a:avLst>
              <a:gd name="adj" fmla="val 4000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4992624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DIRECTION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896112" y="5285232"/>
            <a:ext cx="2633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2E8D6"/>
                </a:solidFill>
              </a:rPr>
              <a:t>Both traces point back toward the aperture.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736592" y="4992624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HEIGHT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4736592" y="5285232"/>
            <a:ext cx="2633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2E8D6"/>
                </a:solidFill>
              </a:rPr>
              <a:t>Their vertical separation shows elevation.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577072" y="4992624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DISTANCE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577072" y="5285232"/>
            <a:ext cx="2633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2E8D6"/>
                </a:solidFill>
              </a:rPr>
              <a:t>Convergence, motion, and parallax show range.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projects/arcos-fps/docs/captures/pitch-v2/arcos-pitch-v2-route-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011">
              <a:alpha val="69000"/>
            </a:srgbClr>
          </a:solidFill>
          <a:ln w="12700">
            <a:solidFill>
              <a:srgbClr val="091011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692640" y="530352"/>
            <a:ext cx="1828800" cy="310896"/>
          </a:xfrm>
          <a:prstGeom prst="rect">
            <a:avLst/>
          </a:prstGeom>
          <a:solidFill>
            <a:srgbClr val="0C1112">
              <a:alpha val="92000"/>
            </a:srgbClr>
          </a:solidFill>
          <a:ln w="7620">
            <a:solidFill>
              <a:srgbClr val="E0A24C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57232" y="612648"/>
            <a:ext cx="1499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40" kern="0" dirty="0">
                <a:solidFill>
                  <a:srgbClr val="E0A24C"/>
                </a:solidFill>
              </a:rPr>
              <a:t>CONCEPT ART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640080" y="667512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70" kern="0" dirty="0">
                <a:solidFill>
                  <a:srgbClr val="E0A24C"/>
                </a:solidFill>
              </a:rPr>
              <a:t>BEFORE THE RUN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21792" y="1005840"/>
            <a:ext cx="10927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routes. Partial intelligence. One choice.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640080" y="178308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B2"/>
                </a:solidFill>
              </a:rPr>
              <a:t>The scout maps structure, anchors, cover weight, and probable fire—but does not solve the section.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94944" y="4681728"/>
            <a:ext cx="3346704" cy="1078992"/>
          </a:xfrm>
          <a:prstGeom prst="roundRect">
            <a:avLst>
              <a:gd name="adj" fmla="val 4237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32688" y="493776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HIGH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932688" y="525780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A9B4B2"/>
                </a:solidFill>
              </a:rPr>
              <a:t>Fast • exposed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4480560" y="4681728"/>
            <a:ext cx="3346704" cy="1078992"/>
          </a:xfrm>
          <a:prstGeom prst="roundRect">
            <a:avLst>
              <a:gd name="adj" fmla="val 4237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18304" y="493776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CENTER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4718304" y="525780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A9B4B2"/>
                </a:solidFill>
              </a:rPr>
              <a:t>Balanced • destructible cover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266176" y="4681728"/>
            <a:ext cx="3346704" cy="1078992"/>
          </a:xfrm>
          <a:prstGeom prst="roundRect">
            <a:avLst>
              <a:gd name="adj" fmla="val 4237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503920" y="493776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LOW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503920" y="525780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A9B4B2"/>
                </a:solidFill>
              </a:rPr>
              <a:t>Slow • heavy protection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projects/arcos-fps/docs/captures/pitch-v2/arcos-pitch-v2-cover-choic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011">
              <a:alpha val="76000"/>
            </a:srgbClr>
          </a:solidFill>
          <a:ln w="12700">
            <a:solidFill>
              <a:srgbClr val="091011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692640" y="530352"/>
            <a:ext cx="1828800" cy="310896"/>
          </a:xfrm>
          <a:prstGeom prst="rect">
            <a:avLst/>
          </a:prstGeom>
          <a:solidFill>
            <a:srgbClr val="0C1112">
              <a:alpha val="92000"/>
            </a:srgbClr>
          </a:solidFill>
          <a:ln w="7620">
            <a:solidFill>
              <a:srgbClr val="E0A24C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57232" y="612648"/>
            <a:ext cx="1499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40" kern="0" dirty="0">
                <a:solidFill>
                  <a:srgbClr val="E0A24C"/>
                </a:solidFill>
              </a:rPr>
              <a:t>CONCEPT ART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640080" y="667512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70" kern="0" dirty="0">
                <a:solidFill>
                  <a:srgbClr val="E0A24C"/>
                </a:solidFill>
              </a:rPr>
              <a:t>THE CENTRAL DECISION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21792" y="1005840"/>
            <a:ext cx="10927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Protection competes with time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640080" y="178308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B2"/>
                </a:solidFill>
              </a:rPr>
              <a:t>Light cover moves quickly and breaks. Heavy cover holds—but the Cinderwake does not wait.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58368" y="4434840"/>
            <a:ext cx="3474720" cy="1225296"/>
          </a:xfrm>
          <a:prstGeom prst="roundRect">
            <a:avLst>
              <a:gd name="adj" fmla="val 3731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370832" y="4434840"/>
            <a:ext cx="3474720" cy="1225296"/>
          </a:xfrm>
          <a:prstGeom prst="roundRect">
            <a:avLst>
              <a:gd name="adj" fmla="val 3731"/>
            </a:avLst>
          </a:prstGeom>
          <a:solidFill>
            <a:srgbClr val="203235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083296" y="4434840"/>
            <a:ext cx="3474720" cy="1225296"/>
          </a:xfrm>
          <a:prstGeom prst="roundRect">
            <a:avLst>
              <a:gd name="adj" fmla="val 3731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4736592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LIGHT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896112" y="508406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2E8D6"/>
                </a:solidFill>
              </a:rPr>
              <a:t>Fast to move • fragile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608576" y="4736592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ROUTE-LINE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4608576" y="508406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2E8D6"/>
                </a:solidFill>
              </a:rPr>
              <a:t>Pull the heavy slab into your lane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8321040" y="4736592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HEAVY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321040" y="508406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2E8D6"/>
                </a:solidFill>
              </a:rPr>
              <a:t>Slow to move • durable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67512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70" kern="0" dirty="0">
                <a:solidFill>
                  <a:srgbClr val="E0A24C"/>
                </a:solidFill>
              </a:rPr>
              <a:t>CONSTRAINED POWER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621792" y="1005840"/>
            <a:ext cx="10927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tether is unlimited. The shots are not.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B2"/>
                </a:solidFill>
              </a:rPr>
              <a:t>Movement remains expressive; offense remains a decision.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58368" y="2578608"/>
            <a:ext cx="5230368" cy="2651760"/>
          </a:xfrm>
          <a:prstGeom prst="roundRect">
            <a:avLst>
              <a:gd name="adj" fmla="val 1724"/>
            </a:avLst>
          </a:prstGeom>
          <a:solidFill>
            <a:srgbClr val="203235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2953512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ROUTE-LINE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05840" y="34564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F2E8D6"/>
                </a:solidFill>
              </a:rPr>
              <a:t>Pull yourself under low fire, cross gaps, reach anchors, and reposition cover.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4681728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5D9998"/>
                </a:solidFill>
              </a:rPr>
              <a:t>UNLIMITED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309360" y="2578608"/>
            <a:ext cx="5230368" cy="2651760"/>
          </a:xfrm>
          <a:prstGeom prst="roundRect">
            <a:avLst>
              <a:gd name="adj" fmla="val 1724"/>
            </a:avLst>
          </a:prstGeom>
          <a:solidFill>
            <a:srgbClr val="151C1D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56832" y="2953512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KILNLOCK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656832" y="34564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F2E8D6"/>
                </a:solidFill>
              </a:rPr>
              <a:t>Disable an aperture, break an obstruction, interrupt danger, or preserve ammunition for the Warden.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656832" y="4681728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C7613F"/>
                </a:solidFill>
              </a:rPr>
              <a:t>SCARCE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148840" y="571500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0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tether changes position and possibility—not damage output.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projects/arcos-fps/docs/captures/pitch-v2/arcos-pitch-v2-warden-fina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011">
              <a:alpha val="76000"/>
            </a:srgbClr>
          </a:solidFill>
          <a:ln w="12700">
            <a:solidFill>
              <a:srgbClr val="091011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692640" y="530352"/>
            <a:ext cx="1828800" cy="310896"/>
          </a:xfrm>
          <a:prstGeom prst="rect">
            <a:avLst/>
          </a:prstGeom>
          <a:solidFill>
            <a:srgbClr val="0C1112">
              <a:alpha val="92000"/>
            </a:srgbClr>
          </a:solidFill>
          <a:ln w="7620">
            <a:solidFill>
              <a:srgbClr val="E0A24C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57232" y="612648"/>
            <a:ext cx="1499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140" kern="0" dirty="0">
                <a:solidFill>
                  <a:srgbClr val="E0A24C"/>
                </a:solidFill>
              </a:rPr>
              <a:t>CONCEPT ART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640080" y="667512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70" kern="0" dirty="0">
                <a:solidFill>
                  <a:srgbClr val="E0A24C"/>
                </a:solidFill>
              </a:rPr>
              <a:t>THE CULMINATION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21792" y="1005840"/>
            <a:ext cx="10927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2E8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Warden waits at the end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640080" y="178308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B2"/>
                </a:solidFill>
              </a:rPr>
              <a:t>The only visible enemy tests every learned system: route reading, moving cover, projectile interpretation, timing, and restraint.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58368" y="4663440"/>
            <a:ext cx="3246120" cy="1115568"/>
          </a:xfrm>
          <a:prstGeom prst="roundRect">
            <a:avLst>
              <a:gd name="adj" fmla="val 4098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471416" y="4663440"/>
            <a:ext cx="3246120" cy="1115568"/>
          </a:xfrm>
          <a:prstGeom prst="roundRect">
            <a:avLst>
              <a:gd name="adj" fmla="val 4098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284464" y="4663440"/>
            <a:ext cx="3246120" cy="1115568"/>
          </a:xfrm>
          <a:prstGeom prst="roundRect">
            <a:avLst>
              <a:gd name="adj" fmla="val 4098"/>
            </a:avLst>
          </a:prstGeom>
          <a:solidFill>
            <a:srgbClr val="101617">
              <a:alpha val="97000"/>
            </a:srgbClr>
          </a:solidFill>
          <a:ln w="10160">
            <a:solidFill>
              <a:srgbClr val="D9CDB8">
                <a:alpha val="18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4928616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READ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896112" y="5248656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2E8D6"/>
                </a:solidFill>
              </a:rPr>
              <a:t>Recognize charge and recovery.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709160" y="4928616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RESHAPE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4709160" y="5248656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2E8D6"/>
                </a:solidFill>
              </a:rPr>
              <a:t>Use cover and anchors in the chamber.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522208" y="4928616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5" kern="0" dirty="0">
                <a:solidFill>
                  <a:srgbClr val="E0A24C"/>
                </a:solidFill>
              </a:rPr>
              <a:t>COMMIT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522208" y="5248656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2E8D6"/>
                </a:solidFill>
              </a:rPr>
              <a:t>Spend the shots you managed to save.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37960"/>
            <a:ext cx="36576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7B89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Arcos FPS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Arcos FPS — Reopen the Cinderwell Passage</dc:title>
  <dc:subject>Revised concept pitch</dc:subject>
  <dc:creator>Arcos FPS</dc:creator>
  <cp:lastModifiedBy>Arcos FPS</cp:lastModifiedBy>
  <cp:revision>1</cp:revision>
  <dcterms:created xsi:type="dcterms:W3CDTF">2026-08-13T23:23:02Z</dcterms:created>
  <dcterms:modified xsi:type="dcterms:W3CDTF">2026-08-13T23:23:02Z</dcterms:modified>
</cp:coreProperties>
</file>